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990000"/>
    <a:srgbClr val="990002"/>
    <a:srgbClr val="E5DCDB"/>
    <a:srgbClr val="7E0E10"/>
    <a:srgbClr val="E8D4D3"/>
    <a:srgbClr val="E6D1D0"/>
    <a:srgbClr val="873031"/>
    <a:srgbClr val="F4EAE9"/>
    <a:srgbClr val="7D1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98" autoAdjust="0"/>
    <p:restoredTop sz="99336" autoAdjust="0"/>
  </p:normalViewPr>
  <p:slideViewPr>
    <p:cSldViewPr snapToGrid="0" snapToObjects="1">
      <p:cViewPr>
        <p:scale>
          <a:sx n="33" d="100"/>
          <a:sy n="33" d="100"/>
        </p:scale>
        <p:origin x="846" y="-120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FDD1-E802-4B61-BB15-40BE78DAD272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84764-96E1-4D69-9597-D51E07D08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84764-96E1-4D69-9597-D51E07D08E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0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6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9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2814321"/>
            <a:ext cx="26660477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2814321"/>
            <a:ext cx="79444213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8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6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16388081"/>
            <a:ext cx="53052343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16388081"/>
            <a:ext cx="53052347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5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0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9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CF23-4F62-8046-AF6A-DE4F04AD794B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3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hyperlink" Target="https://drive.google.com/drive/folders/1lrDkQanWtTznf48FCaW5lX9ToRdNDF1a" TargetMode="External"/><Relationship Id="rId21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gif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003.08934.pdf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10.gif"/><Relationship Id="rId23" Type="http://schemas.openxmlformats.org/officeDocument/2006/relationships/image" Target="../media/image18.gif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hyperlink" Target="https://drive.google.com/drive/folders/15dS1fw45jvXOiDBqSWCC49w2x5OSyVTi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32918400" cy="21945600"/>
          </a:xfrm>
          <a:prstGeom prst="rect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5889" y="144001"/>
            <a:ext cx="2705230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NeRF: 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Scenes as Neural Radiance Fields for View Synthesis</a:t>
            </a:r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609341"/>
            <a:ext cx="32918400" cy="0"/>
          </a:xfrm>
          <a:prstGeom prst="line">
            <a:avLst/>
          </a:prstGeom>
          <a:ln w="127000">
            <a:solidFill>
              <a:srgbClr val="99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7000" y="1089124"/>
            <a:ext cx="2308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Aashay Gondalia, Sai Hari Morapakala, Harsh Atha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Informatics and Computing, Indiana University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51581"/>
              </p:ext>
            </p:extLst>
          </p:nvPr>
        </p:nvGraphicFramePr>
        <p:xfrm>
          <a:off x="26955294" y="13425714"/>
          <a:ext cx="5740526" cy="46993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5091">
                <a:tc>
                  <a:txBody>
                    <a:bodyPr/>
                    <a:lstStyle/>
                    <a:p>
                      <a:r>
                        <a:rPr lang="en-US" sz="2600" dirty="0"/>
                        <a:t>Dataset (Method)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No. of iterations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PSNR Values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(Coarse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21.75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SRN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22.6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540795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(C+F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23.73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59201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Chair (Ours)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24.45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7015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LLFF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24.88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214">
                <a:tc>
                  <a:txBody>
                    <a:bodyPr/>
                    <a:lstStyle/>
                    <a:p>
                      <a:pPr marL="0" marR="0" lvl="0" indent="0" algn="l" defTabSz="1567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Average (NeRF)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100k-300k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31.01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20851187" y="7518633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21900347" y="13057284"/>
            <a:ext cx="4821966" cy="289310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Above: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 shows comparison of coarse, fine , fine depth image and ground truth for Lego dataset. Image B shows same comparison for chair dataset. GIF shows comparison for only coarse Lego and loss plot.</a:t>
            </a:r>
            <a:endParaRPr lang="en-US" sz="2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4" y="2114533"/>
            <a:ext cx="10853574" cy="707886"/>
          </a:xfrm>
          <a:prstGeom prst="rect">
            <a:avLst/>
          </a:prstGeom>
          <a:solidFill>
            <a:srgbClr val="990002"/>
          </a:solidFill>
          <a:ln>
            <a:solidFill>
              <a:srgbClr val="990002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1. Motivation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751" y="15338141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of same scene/object captured from multiple angles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3574" y="2114533"/>
            <a:ext cx="10853574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3. Modeling Egocentric Interactions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10808739" y="2206271"/>
            <a:ext cx="0" cy="19739329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/>
          <p:cNvCxnSpPr>
            <a:cxnSpLocks/>
            <a:stCxn id="60" idx="3"/>
          </p:cNvCxnSpPr>
          <p:nvPr/>
        </p:nvCxnSpPr>
        <p:spPr>
          <a:xfrm flipH="1">
            <a:off x="21640879" y="2517297"/>
            <a:ext cx="66269" cy="19428303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0936617" y="17761372"/>
                <a:ext cx="10498265" cy="404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tested our model on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different input datasets: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Lego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chair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 contains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 fully connected layers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 linear units(ReLU)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 optimizer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 decaying learning rate starting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trained over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epochs (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hours)</a:t>
                </a: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evaluate our results, we use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(Peak Signal to Noise Ratio)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7" y="17761372"/>
                <a:ext cx="10498265" cy="4041747"/>
              </a:xfrm>
              <a:prstGeom prst="rect">
                <a:avLst/>
              </a:prstGeom>
              <a:blipFill>
                <a:blip r:embed="rId5"/>
                <a:stretch>
                  <a:fillRect l="-1278" t="-2112" r="-15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21711381" y="2111858"/>
            <a:ext cx="11211252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5. Results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897224" y="15933444"/>
            <a:ext cx="4821967" cy="2308324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Comparison of Iterations and PSNR Values of different datasets and methods in order of PSNR values (asc).</a:t>
            </a:r>
          </a:p>
          <a:p>
            <a:pPr algn="just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Values taken from validation dataset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707148" y="18281993"/>
            <a:ext cx="11211251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6. Future Work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925972" y="19054621"/>
            <a:ext cx="10663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volume sampling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rendering efficiency and get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outputs.</a:t>
            </a: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 ensemble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MLPs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speed up the training process.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to work 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datasets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0375" indent="-460375">
              <a:buFont typeface="Wingdings" charset="2"/>
              <a:buChar char="§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052728" y="7601779"/>
            <a:ext cx="10525439" cy="830997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our neural radiance field scene representation and differentiable rendering procedure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8474" y="3139383"/>
            <a:ext cx="10276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get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computerized representation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scene that can be correctly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rendered from any angle.</a:t>
            </a:r>
          </a:p>
          <a:p>
            <a:pPr algn="just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8788" indent="-458788" algn="just">
              <a:buFont typeface="Wingdings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(Neural Radiance Fields)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synthesizes views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taking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5D coordinates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inputs and generates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density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colors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709865" y="21532925"/>
            <a:ext cx="11208534" cy="430887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</a:rPr>
              <a:t>Acknowledgments: This work was inspired by the original paper of </a:t>
            </a:r>
            <a:r>
              <a:rPr lang="da-DK" sz="2200" b="1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NeRF by Mildenhall et al.</a:t>
            </a:r>
            <a:endParaRPr lang="en-US" sz="2200" i="1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F4C08C-A685-DAA7-09DD-7F6BE42AA8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0"/>
          <a:stretch/>
        </p:blipFill>
        <p:spPr>
          <a:xfrm>
            <a:off x="37434" y="61552"/>
            <a:ext cx="2226795" cy="2088250"/>
          </a:xfrm>
          <a:prstGeom prst="rect">
            <a:avLst/>
          </a:prstGeom>
          <a:ln>
            <a:solidFill>
              <a:srgbClr val="99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598238-3C29-483F-B27C-E3E1C4E909AA}"/>
              </a:ext>
            </a:extLst>
          </p:cNvPr>
          <p:cNvSpPr txBox="1"/>
          <p:nvPr/>
        </p:nvSpPr>
        <p:spPr>
          <a:xfrm>
            <a:off x="82270" y="2163354"/>
            <a:ext cx="1094133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1. Motivation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5ED761-1472-49EE-BA97-646D7923324A}"/>
              </a:ext>
            </a:extLst>
          </p:cNvPr>
          <p:cNvSpPr txBox="1"/>
          <p:nvPr/>
        </p:nvSpPr>
        <p:spPr>
          <a:xfrm>
            <a:off x="-15817" y="17697305"/>
            <a:ext cx="10796991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Challenges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A52E49-A654-4DFB-88C9-F81C80C836C7}"/>
              </a:ext>
            </a:extLst>
          </p:cNvPr>
          <p:cNvSpPr txBox="1"/>
          <p:nvPr/>
        </p:nvSpPr>
        <p:spPr>
          <a:xfrm>
            <a:off x="10898409" y="2163354"/>
            <a:ext cx="108087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EA67E6-DC71-411F-B43D-ADB51DD2C966}"/>
              </a:ext>
            </a:extLst>
          </p:cNvPr>
          <p:cNvSpPr txBox="1"/>
          <p:nvPr/>
        </p:nvSpPr>
        <p:spPr>
          <a:xfrm>
            <a:off x="10851859" y="16790842"/>
            <a:ext cx="1078902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8656AC-5DE9-4845-8B1D-FA4AB9D6E5F7}"/>
              </a:ext>
            </a:extLst>
          </p:cNvPr>
          <p:cNvSpPr txBox="1"/>
          <p:nvPr/>
        </p:nvSpPr>
        <p:spPr>
          <a:xfrm>
            <a:off x="21741702" y="2175193"/>
            <a:ext cx="111649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AA5BA3-0DDF-43DF-B36C-C5A7C9375871}"/>
              </a:ext>
            </a:extLst>
          </p:cNvPr>
          <p:cNvSpPr txBox="1"/>
          <p:nvPr/>
        </p:nvSpPr>
        <p:spPr>
          <a:xfrm>
            <a:off x="21751984" y="18330814"/>
            <a:ext cx="11164938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Future Work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DA244A-DF1E-46CC-99CC-795F4F331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383" y="12275745"/>
            <a:ext cx="4230939" cy="31292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497E8A5-BEEA-43A6-8CA2-2BBDE2771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57" b="8221"/>
          <a:stretch/>
        </p:blipFill>
        <p:spPr>
          <a:xfrm>
            <a:off x="337214" y="12608501"/>
            <a:ext cx="5446771" cy="26630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2FA659-84D4-4CA0-A21D-B9D9C5282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319" y="6253039"/>
            <a:ext cx="10266825" cy="3801740"/>
          </a:xfrm>
          <a:prstGeom prst="rect">
            <a:avLst/>
          </a:prstGeom>
          <a:solidFill>
            <a:srgbClr val="C3C3C3"/>
          </a:solidFill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4FA44E-46FD-49FA-A3DC-3FE7DDA32E11}"/>
              </a:ext>
            </a:extLst>
          </p:cNvPr>
          <p:cNvSpPr txBox="1"/>
          <p:nvPr/>
        </p:nvSpPr>
        <p:spPr>
          <a:xfrm>
            <a:off x="253708" y="10318369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Rudimentary Explanation of the process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4728FA-AB46-41ED-A442-8FA88BE04754}"/>
              </a:ext>
            </a:extLst>
          </p:cNvPr>
          <p:cNvSpPr txBox="1"/>
          <p:nvPr/>
        </p:nvSpPr>
        <p:spPr>
          <a:xfrm>
            <a:off x="233319" y="10970338"/>
            <a:ext cx="99539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use this in applications like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Planning, Archaeology, Augmented Reality, Medicine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/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5D coordinates </a:t>
                </a:r>
                <a14:m>
                  <m:oMath xmlns:m="http://schemas.openxmlformats.org/officeDocument/2006/math"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feed these values into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produce a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density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ctrlP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blipFill>
                <a:blip r:embed="rId11"/>
                <a:stretch>
                  <a:fillRect l="-1271" t="-4895" b="-10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Diagram&#10;&#10;Description automatically generated">
            <a:extLst>
              <a:ext uri="{FF2B5EF4-FFF2-40B4-BE49-F238E27FC236}">
                <a16:creationId xmlns:a16="http://schemas.microsoft.com/office/drawing/2014/main" id="{86DDE3F5-729F-4B68-A882-9162D535B7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0" y="4926924"/>
            <a:ext cx="10425586" cy="263667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/>
              <p:nvPr/>
            </p:nvSpPr>
            <p:spPr>
              <a:xfrm>
                <a:off x="11018248" y="8481603"/>
                <a:ext cx="10256488" cy="1706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volume rendering 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techniques to composite the output values into an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camera ray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with near and far bounds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the expected color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48" y="8481603"/>
                <a:ext cx="10256488" cy="1706044"/>
              </a:xfrm>
              <a:prstGeom prst="rect">
                <a:avLst/>
              </a:prstGeom>
              <a:blipFill>
                <a:blip r:embed="rId13"/>
                <a:stretch>
                  <a:fillRect l="-1307" t="-5000" r="-1485" b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078DD55A-27BC-41E7-8B48-EDC70C057D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6773" y="10190970"/>
            <a:ext cx="9131958" cy="960068"/>
          </a:xfrm>
          <a:prstGeom prst="rect">
            <a:avLst/>
          </a:prstGeom>
        </p:spPr>
      </p:pic>
      <p:pic>
        <p:nvPicPr>
          <p:cNvPr id="85" name="Picture 8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190054-7AB2-4BA2-9FEA-4A514B8D8F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253" y="11253729"/>
            <a:ext cx="4896270" cy="26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429E5D6-D6A9-4FC0-ACAA-D5C7968565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151" y="11267154"/>
            <a:ext cx="4901184" cy="2682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/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D781057-B527-4E1C-9E16-B6198D5F34CD}"/>
              </a:ext>
            </a:extLst>
          </p:cNvPr>
          <p:cNvSpPr txBox="1"/>
          <p:nvPr/>
        </p:nvSpPr>
        <p:spPr>
          <a:xfrm>
            <a:off x="16976779" y="13942050"/>
            <a:ext cx="3643440" cy="50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Rays from all pixels in 3D</a:t>
            </a:r>
            <a:endParaRPr lang="en-US" sz="2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/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improve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performance, we 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positional encoding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along with NeRF.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𝜣</m:t>
                        </m:r>
                      </m:sub>
                    </m:sSub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p>
                          <m:sSup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𝜣</m:t>
                            </m:r>
                          </m:e>
                          <m:sup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p>
                        </m:sSup>
                      </m:sub>
                      <m:sup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where encoding function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blipFill>
                <a:blip r:embed="rId18"/>
                <a:stretch>
                  <a:fillRect l="-1347" t="-7035" r="-1465" b="-10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Picture 95">
            <a:extLst>
              <a:ext uri="{FF2B5EF4-FFF2-40B4-BE49-F238E27FC236}">
                <a16:creationId xmlns:a16="http://schemas.microsoft.com/office/drawing/2014/main" id="{A41BF2F5-AF6A-42B5-A9A7-F9FE22B571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4991" y="15933444"/>
            <a:ext cx="6214574" cy="708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/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Original MLP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</m:oMath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blipFill>
                <a:blip r:embed="rId20"/>
                <a:stretch>
                  <a:fillRect t="-14433" b="-30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368A17D-5BDC-4AE7-B687-7B3AB43D3338}"/>
              </a:ext>
            </a:extLst>
          </p:cNvPr>
          <p:cNvSpPr txBox="1"/>
          <p:nvPr/>
        </p:nvSpPr>
        <p:spPr>
          <a:xfrm>
            <a:off x="193629" y="15963160"/>
            <a:ext cx="10475733" cy="163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attempt to replicate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volume rendering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encoding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techniques of this paper to generate novel views of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images.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DCF182E-5903-4339-A7B4-A783413FD21A}"/>
              </a:ext>
            </a:extLst>
          </p:cNvPr>
          <p:cNvSpPr txBox="1"/>
          <p:nvPr/>
        </p:nvSpPr>
        <p:spPr>
          <a:xfrm>
            <a:off x="172965" y="18434932"/>
            <a:ext cx="10381276" cy="3321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hierarchical sampling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proved to be challenging as the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loss which is 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combined MSE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coarse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kept 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overshooting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coarse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on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hyperparameters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over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100k-300k iterations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days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given in paper) was difficult due to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constraints.</a:t>
            </a:r>
          </a:p>
        </p:txBody>
      </p:sp>
      <p:pic>
        <p:nvPicPr>
          <p:cNvPr id="103" name="Picture 102" descr="Chart&#10;&#10;Description automatically generated">
            <a:extLst>
              <a:ext uri="{FF2B5EF4-FFF2-40B4-BE49-F238E27FC236}">
                <a16:creationId xmlns:a16="http://schemas.microsoft.com/office/drawing/2014/main" id="{BCE8739A-3FFA-4D1E-91AE-D2995F791A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84171" y="3209966"/>
            <a:ext cx="9790936" cy="2575433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5979A66-6531-4A9C-B0AD-6872C13C8055}"/>
              </a:ext>
            </a:extLst>
          </p:cNvPr>
          <p:cNvSpPr txBox="1"/>
          <p:nvPr/>
        </p:nvSpPr>
        <p:spPr>
          <a:xfrm>
            <a:off x="21684887" y="5786261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 and depth image of Lego dataset.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D29C9A-9B36-4307-BAE1-296241286125}"/>
              </a:ext>
            </a:extLst>
          </p:cNvPr>
          <p:cNvSpPr txBox="1"/>
          <p:nvPr/>
        </p:nvSpPr>
        <p:spPr>
          <a:xfrm rot="16200000">
            <a:off x="20791224" y="4167527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pic>
        <p:nvPicPr>
          <p:cNvPr id="108" name="Picture 107" descr="Chart&#10;&#10;Description automatically generated">
            <a:extLst>
              <a:ext uri="{FF2B5EF4-FFF2-40B4-BE49-F238E27FC236}">
                <a16:creationId xmlns:a16="http://schemas.microsoft.com/office/drawing/2014/main" id="{28CF8B89-2BF8-4456-8210-8FE43460AB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69378" y="6370985"/>
            <a:ext cx="9761244" cy="240794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DC569DC-376F-44EB-8C08-3A2E2A37F627}"/>
              </a:ext>
            </a:extLst>
          </p:cNvPr>
          <p:cNvSpPr txBox="1"/>
          <p:nvPr/>
        </p:nvSpPr>
        <p:spPr>
          <a:xfrm>
            <a:off x="21640879" y="8879323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Output and depth image of Chair dataset.</a:t>
            </a:r>
          </a:p>
        </p:txBody>
      </p:sp>
      <p:pic>
        <p:nvPicPr>
          <p:cNvPr id="121" name="Picture 120" descr="[video-to-gif output image]">
            <a:extLst>
              <a:ext uri="{FF2B5EF4-FFF2-40B4-BE49-F238E27FC236}">
                <a16:creationId xmlns:a16="http://schemas.microsoft.com/office/drawing/2014/main" id="{33E68E8D-A13B-4945-9792-70F5AE6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r="7084"/>
          <a:stretch/>
        </p:blipFill>
        <p:spPr bwMode="auto">
          <a:xfrm>
            <a:off x="21756216" y="9304716"/>
            <a:ext cx="10989556" cy="3390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C61F65A-8B08-48C9-9216-ADAB956490A9}"/>
              </a:ext>
            </a:extLst>
          </p:cNvPr>
          <p:cNvSpPr txBox="1"/>
          <p:nvPr/>
        </p:nvSpPr>
        <p:spPr>
          <a:xfrm rot="10800000" flipV="1">
            <a:off x="21896114" y="12719727"/>
            <a:ext cx="10550522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          a. Predicted Image		b. Depth map		c. Iterations vs Loss Plot</a:t>
            </a:r>
          </a:p>
        </p:txBody>
      </p:sp>
    </p:spTree>
    <p:extLst>
      <p:ext uri="{BB962C8B-B14F-4D97-AF65-F5344CB8AC3E}">
        <p14:creationId xmlns:p14="http://schemas.microsoft.com/office/powerpoint/2010/main" val="22300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624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Cambria</vt:lpstr>
      <vt:lpstr>Cambria Math</vt:lpstr>
      <vt:lpstr>Times New Roman</vt:lpstr>
      <vt:lpstr>Wingdings</vt:lpstr>
      <vt:lpstr>Office Theme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Crandall</dc:creator>
  <cp:lastModifiedBy>Harsh Atha</cp:lastModifiedBy>
  <cp:revision>438</cp:revision>
  <cp:lastPrinted>2012-12-17T09:31:54Z</cp:lastPrinted>
  <dcterms:created xsi:type="dcterms:W3CDTF">2012-12-17T00:59:42Z</dcterms:created>
  <dcterms:modified xsi:type="dcterms:W3CDTF">2022-05-02T18:35:22Z</dcterms:modified>
</cp:coreProperties>
</file>